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56" r:id="rId3"/>
    <p:sldId id="257" r:id="rId4"/>
    <p:sldId id="264" r:id="rId5"/>
    <p:sldId id="258" r:id="rId6"/>
    <p:sldId id="259" r:id="rId7"/>
    <p:sldId id="265" r:id="rId8"/>
    <p:sldId id="260" r:id="rId9"/>
    <p:sldId id="261" r:id="rId10"/>
    <p:sldId id="263" r:id="rId11"/>
  </p:sldIdLst>
  <p:sldSz cx="14630400" cy="10972800"/>
  <p:notesSz cx="109728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Slab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8" userDrawn="1">
          <p15:clr>
            <a:srgbClr val="A4A3A4"/>
          </p15:clr>
        </p15:guide>
        <p15:guide id="2" orient="horz" pos="3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1482" y="60"/>
      </p:cViewPr>
      <p:guideLst>
        <p:guide pos="4608"/>
        <p:guide orient="horz"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64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E78ABA-BAA4-B8B8-C71D-64A99D9C8AAF}"/>
              </a:ext>
            </a:extLst>
          </p:cNvPr>
          <p:cNvSpPr/>
          <p:nvPr/>
        </p:nvSpPr>
        <p:spPr>
          <a:xfrm>
            <a:off x="979990" y="1418853"/>
            <a:ext cx="12670419" cy="108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Normalization and Denormalization</a:t>
            </a:r>
            <a:endParaRPr lang="en-US" sz="44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004E3A2-D548-C4C6-945D-BE415CC6BC79}"/>
              </a:ext>
            </a:extLst>
          </p:cNvPr>
          <p:cNvSpPr/>
          <p:nvPr/>
        </p:nvSpPr>
        <p:spPr>
          <a:xfrm>
            <a:off x="1390137" y="3486191"/>
            <a:ext cx="7661097" cy="5127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Kothiya Jenil – 92500584026</a:t>
            </a:r>
          </a:p>
          <a:p>
            <a:pPr>
              <a:lnSpc>
                <a:spcPts val="5550"/>
              </a:lnSpc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Avesh Kadari – 92500584027</a:t>
            </a:r>
          </a:p>
          <a:p>
            <a:pPr>
              <a:lnSpc>
                <a:spcPts val="5550"/>
              </a:lnSpc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Nevil Aghera - 92500584012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063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6659DC9-2469-5F5B-4C4B-28CB53125D86}"/>
              </a:ext>
            </a:extLst>
          </p:cNvPr>
          <p:cNvSpPr/>
          <p:nvPr/>
        </p:nvSpPr>
        <p:spPr>
          <a:xfrm>
            <a:off x="979990" y="4824661"/>
            <a:ext cx="12670419" cy="108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73630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08989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Normalization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997031"/>
            <a:ext cx="7556421" cy="1264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Definition: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 is the process of organizing data in a database to </a:t>
            </a:r>
            <a:r>
              <a:rPr lang="en-US" sz="1750" dirty="0">
                <a:solidFill>
                  <a:srgbClr val="F94C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redundancy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dirty="0">
                <a:solidFill>
                  <a:srgbClr val="F94C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data integrity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408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Points: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589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Breaks large tables into smaller related tables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011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Removes duplicate data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433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Avoids anomalies (Insert, Update, Delete)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9333"/>
            <a:ext cx="67326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Normalization (Example)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41740"/>
            <a:ext cx="4196358" cy="2048351"/>
          </a:xfrm>
          <a:prstGeom prst="roundRect">
            <a:avLst>
              <a:gd name="adj" fmla="val 166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472220"/>
            <a:ext cx="4135398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3599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4379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1NF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86989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repeating groups (atomic values)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41740"/>
            <a:ext cx="4196358" cy="2048351"/>
          </a:xfrm>
          <a:prstGeom prst="roundRect">
            <a:avLst>
              <a:gd name="adj" fmla="val 166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3472220"/>
            <a:ext cx="4135398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3599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4379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2NF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86989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1NF + no partial dependency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441740"/>
            <a:ext cx="4196358" cy="2048351"/>
          </a:xfrm>
          <a:prstGeom prst="roundRect">
            <a:avLst>
              <a:gd name="adj" fmla="val 166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3472220"/>
            <a:ext cx="4135398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3599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4379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3NF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86989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2NF + no transitive dependency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8302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Example: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793790" y="679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Before: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7417832"/>
            <a:ext cx="6244709" cy="665559"/>
          </a:xfrm>
          <a:prstGeom prst="roundRect">
            <a:avLst>
              <a:gd name="adj" fmla="val 51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01410" y="742545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224" y="7569160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(StudentID, StudentName, Course1, Course2)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99521" y="679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After: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99521" y="7366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Students(StudentID, Name)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599521" y="7808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Courses(CourseID, Name)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599521" y="8251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Enrollments(StudentID, CourseID)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4C724EF-BD74-5B29-1D39-61F69FC0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DA45951-BA64-682F-A2A5-FB74F8EC7641}"/>
              </a:ext>
            </a:extLst>
          </p:cNvPr>
          <p:cNvSpPr/>
          <p:nvPr/>
        </p:nvSpPr>
        <p:spPr>
          <a:xfrm>
            <a:off x="6280190" y="195095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Advantages &amp; Disadvantages Normalization</a:t>
            </a:r>
            <a:endParaRPr lang="en-US" sz="3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5CB1105-01A7-7145-C744-74016E232FF8}"/>
              </a:ext>
            </a:extLst>
          </p:cNvPr>
          <p:cNvSpPr/>
          <p:nvPr/>
        </p:nvSpPr>
        <p:spPr>
          <a:xfrm>
            <a:off x="6280190" y="4644271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Normalization Advantages</a:t>
            </a:r>
            <a:endParaRPr lang="en-US" sz="26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E51C02A-40C4-1323-89BE-2B662B5695DE}"/>
              </a:ext>
            </a:extLst>
          </p:cNvPr>
          <p:cNvSpPr/>
          <p:nvPr/>
        </p:nvSpPr>
        <p:spPr>
          <a:xfrm>
            <a:off x="6280190" y="5775069"/>
            <a:ext cx="2764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Removes redundancy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91EB788-E52A-AB86-1E33-3099B2ED1A11}"/>
              </a:ext>
            </a:extLst>
          </p:cNvPr>
          <p:cNvSpPr/>
          <p:nvPr/>
        </p:nvSpPr>
        <p:spPr>
          <a:xfrm>
            <a:off x="6280190" y="6418187"/>
            <a:ext cx="2764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Ensures consistency &amp; integrity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CFF9ABA-EE3B-1892-51EC-B11699C42168}"/>
              </a:ext>
            </a:extLst>
          </p:cNvPr>
          <p:cNvSpPr/>
          <p:nvPr/>
        </p:nvSpPr>
        <p:spPr>
          <a:xfrm>
            <a:off x="6280190" y="7424207"/>
            <a:ext cx="2764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Saves storage space</a:t>
            </a:r>
            <a:endParaRPr lang="en-US" sz="175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609CE222-B381-E954-2224-23977059EC8E}"/>
              </a:ext>
            </a:extLst>
          </p:cNvPr>
          <p:cNvSpPr/>
          <p:nvPr/>
        </p:nvSpPr>
        <p:spPr>
          <a:xfrm>
            <a:off x="9838373" y="4666381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Normalization Disadvantages</a:t>
            </a:r>
            <a:endParaRPr lang="en-US" sz="26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4A55352E-A49A-E778-7389-E20C72DD84BB}"/>
              </a:ext>
            </a:extLst>
          </p:cNvPr>
          <p:cNvSpPr/>
          <p:nvPr/>
        </p:nvSpPr>
        <p:spPr>
          <a:xfrm>
            <a:off x="9838373" y="5808992"/>
            <a:ext cx="2764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More joins → slower queries</a:t>
            </a:r>
            <a:endParaRPr lang="en-US" sz="175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7F9CE3BC-BE81-1B83-7D38-B49F34D6F4CF}"/>
              </a:ext>
            </a:extLst>
          </p:cNvPr>
          <p:cNvSpPr/>
          <p:nvPr/>
        </p:nvSpPr>
        <p:spPr>
          <a:xfrm>
            <a:off x="9838373" y="6822013"/>
            <a:ext cx="2764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Complex queries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5167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84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Denormalization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27389"/>
            <a:ext cx="7556421" cy="116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Definition: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Denormalization is the process of </a:t>
            </a:r>
            <a:r>
              <a:rPr lang="en-US" sz="1750" dirty="0">
                <a:solidFill>
                  <a:srgbClr val="F94C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combining normalized tables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dirty="0">
                <a:solidFill>
                  <a:srgbClr val="F94C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adding redundancy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improve query performance.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590253"/>
            <a:ext cx="3664744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4817067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Reduces joins → faster queries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171748" y="4590253"/>
            <a:ext cx="3664863" cy="1162288"/>
          </a:xfrm>
          <a:prstGeom prst="roundRect">
            <a:avLst>
              <a:gd name="adj" fmla="val 2927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4817067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Common in reporting &amp; analytics systems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280190" y="5979355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6206169"/>
            <a:ext cx="59095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Focuses on performance rather than storage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22727"/>
            <a:ext cx="7328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Denormalization (Example)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9984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Normalized: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5678924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568654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5830253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Orders(OrderID, CustomerID, OrderDate)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633686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6480572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Customers(CustomerID, Name, Address)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984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Denormalized:</a:t>
            </a:r>
            <a:endParaRPr lang="en-US" sz="2650" dirty="0"/>
          </a:p>
        </p:txBody>
      </p:sp>
      <p:sp>
        <p:nvSpPr>
          <p:cNvPr id="10" name="Shape 8"/>
          <p:cNvSpPr/>
          <p:nvPr/>
        </p:nvSpPr>
        <p:spPr>
          <a:xfrm>
            <a:off x="7599521" y="5678924"/>
            <a:ext cx="6244709" cy="665559"/>
          </a:xfrm>
          <a:prstGeom prst="roundRect">
            <a:avLst>
              <a:gd name="adj" fmla="val 51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607141" y="568654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833955" y="5830253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Orders(OrderID, CustomerName, Address, OrderDate)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5086F47-AA50-C50E-0D18-9FBA6215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ACE57AF-1B2E-A6B2-65DD-AC722496814E}"/>
              </a:ext>
            </a:extLst>
          </p:cNvPr>
          <p:cNvSpPr/>
          <p:nvPr/>
        </p:nvSpPr>
        <p:spPr>
          <a:xfrm>
            <a:off x="6280190" y="252364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Advantages &amp; Disadvantages</a:t>
            </a:r>
            <a:endParaRPr lang="en-US" sz="3600" dirty="0"/>
          </a:p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Denormalization</a:t>
            </a:r>
            <a:endParaRPr lang="en-US" sz="3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223B700-0892-1C1D-381A-C2AC19BED2CB}"/>
              </a:ext>
            </a:extLst>
          </p:cNvPr>
          <p:cNvSpPr/>
          <p:nvPr/>
        </p:nvSpPr>
        <p:spPr>
          <a:xfrm>
            <a:off x="10335102" y="4899420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Denormalization Disadvantages</a:t>
            </a:r>
            <a:endParaRPr lang="en-US" sz="26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4F83160-3A02-D376-E909-ED4807238331}"/>
              </a:ext>
            </a:extLst>
          </p:cNvPr>
          <p:cNvSpPr/>
          <p:nvPr/>
        </p:nvSpPr>
        <p:spPr>
          <a:xfrm>
            <a:off x="10335102" y="5959912"/>
            <a:ext cx="2764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redundancy</a:t>
            </a: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DB7D986-0F22-204B-E2AF-79A74A01DE95}"/>
              </a:ext>
            </a:extLst>
          </p:cNvPr>
          <p:cNvSpPr/>
          <p:nvPr/>
        </p:nvSpPr>
        <p:spPr>
          <a:xfrm>
            <a:off x="10335102" y="6657652"/>
            <a:ext cx="2764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Higher risk of inconsistency</a:t>
            </a: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FE01C57-D1EC-8405-F6F4-68F425172A65}"/>
              </a:ext>
            </a:extLst>
          </p:cNvPr>
          <p:cNvSpPr/>
          <p:nvPr/>
        </p:nvSpPr>
        <p:spPr>
          <a:xfrm>
            <a:off x="6420077" y="4899421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Denormalization Advantages</a:t>
            </a:r>
            <a:endParaRPr lang="en-US" sz="26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19CB978-0411-4969-10F1-DE8CD8555D64}"/>
              </a:ext>
            </a:extLst>
          </p:cNvPr>
          <p:cNvSpPr/>
          <p:nvPr/>
        </p:nvSpPr>
        <p:spPr>
          <a:xfrm>
            <a:off x="6420077" y="6022377"/>
            <a:ext cx="2764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Faster queries</a:t>
            </a:r>
            <a:endParaRPr lang="en-US" sz="17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4985CEFD-E191-866D-56BE-37EC7C869900}"/>
              </a:ext>
            </a:extLst>
          </p:cNvPr>
          <p:cNvSpPr/>
          <p:nvPr/>
        </p:nvSpPr>
        <p:spPr>
          <a:xfrm>
            <a:off x="6420077" y="6657653"/>
            <a:ext cx="2764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Simple reporting &amp; analytics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14101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36989" y="1182332"/>
            <a:ext cx="7556421" cy="947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When to use Normalization</a:t>
            </a:r>
            <a:endParaRPr lang="en-US" sz="44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52DA19C7-595D-09E7-0C3F-47B4A2D56F43}"/>
              </a:ext>
            </a:extLst>
          </p:cNvPr>
          <p:cNvSpPr/>
          <p:nvPr/>
        </p:nvSpPr>
        <p:spPr>
          <a:xfrm>
            <a:off x="1233872" y="27839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you want </a:t>
            </a: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and organized data</a:t>
            </a:r>
            <a:endParaRPr lang="en-US" sz="20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2200528B-F4A3-DF9F-B315-96429DD8254A}"/>
              </a:ext>
            </a:extLst>
          </p:cNvPr>
          <p:cNvSpPr/>
          <p:nvPr/>
        </p:nvSpPr>
        <p:spPr>
          <a:xfrm>
            <a:off x="1233872" y="32261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you need to </a:t>
            </a: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duplicate data</a:t>
            </a:r>
            <a:endParaRPr lang="en-US" sz="20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7F17956B-0F1C-3B10-7186-93D0DCF450F2}"/>
              </a:ext>
            </a:extLst>
          </p:cNvPr>
          <p:cNvSpPr/>
          <p:nvPr/>
        </p:nvSpPr>
        <p:spPr>
          <a:xfrm>
            <a:off x="1233872" y="36683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</a:t>
            </a: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accuracy and integrity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very important</a:t>
            </a:r>
            <a:endParaRPr lang="en-US" sz="20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C19C70C-30FD-BEAB-D4D0-541E47C1756A}"/>
              </a:ext>
            </a:extLst>
          </p:cNvPr>
          <p:cNvSpPr/>
          <p:nvPr/>
        </p:nvSpPr>
        <p:spPr>
          <a:xfrm>
            <a:off x="1233872" y="41105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you are working with </a:t>
            </a: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transactional systems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(e.g., banking, college databases, hospital systems)</a:t>
            </a:r>
            <a:endParaRPr lang="en-US" sz="20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E36320B8-2510-647F-BD81-593BB87C485A}"/>
              </a:ext>
            </a:extLst>
          </p:cNvPr>
          <p:cNvSpPr/>
          <p:nvPr/>
        </p:nvSpPr>
        <p:spPr>
          <a:xfrm>
            <a:off x="1233872" y="49156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When </a:t>
            </a:r>
            <a:r>
              <a:rPr lang="en-US" sz="20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storage space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matters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61FD3D42-1A3E-BD0D-357B-C83238D2E563}"/>
              </a:ext>
            </a:extLst>
          </p:cNvPr>
          <p:cNvSpPr/>
          <p:nvPr/>
        </p:nvSpPr>
        <p:spPr>
          <a:xfrm>
            <a:off x="3324954" y="1243687"/>
            <a:ext cx="7980491" cy="1414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When to use Denormalization</a:t>
            </a:r>
            <a:endParaRPr lang="en-US" sz="44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C6F0824-8831-E97A-8445-C3612C59AB1C}"/>
              </a:ext>
            </a:extLst>
          </p:cNvPr>
          <p:cNvSpPr/>
          <p:nvPr/>
        </p:nvSpPr>
        <p:spPr>
          <a:xfrm>
            <a:off x="1233872" y="28370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you need </a:t>
            </a:r>
            <a:r>
              <a:rPr lang="en-I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query results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7DA4BC7-92D0-D7A8-F88B-EA3CD8A7ABC7}"/>
              </a:ext>
            </a:extLst>
          </p:cNvPr>
          <p:cNvSpPr/>
          <p:nvPr/>
        </p:nvSpPr>
        <p:spPr>
          <a:xfrm>
            <a:off x="1233872" y="3279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you want </a:t>
            </a:r>
            <a:r>
              <a:rPr lang="en-I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reports</a:t>
            </a: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without using many joins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FFBAFF4F-4796-FFD6-03F0-32E5279A17A8}"/>
              </a:ext>
            </a:extLst>
          </p:cNvPr>
          <p:cNvSpPr/>
          <p:nvPr/>
        </p:nvSpPr>
        <p:spPr>
          <a:xfrm>
            <a:off x="1233872" y="37214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performance is </a:t>
            </a:r>
            <a:r>
              <a:rPr lang="en-I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important than storage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9C1477D5-F3E9-A7A6-56E3-FDEFEA66D824}"/>
              </a:ext>
            </a:extLst>
          </p:cNvPr>
          <p:cNvSpPr/>
          <p:nvPr/>
        </p:nvSpPr>
        <p:spPr>
          <a:xfrm>
            <a:off x="1233872" y="4163600"/>
            <a:ext cx="7556421" cy="67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working with </a:t>
            </a:r>
            <a:r>
              <a:rPr lang="en-I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warehouses / reporting systems / analytics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A5BCC397-7E5F-957F-560B-E3D3231829E6}"/>
              </a:ext>
            </a:extLst>
          </p:cNvPr>
          <p:cNvSpPr/>
          <p:nvPr/>
        </p:nvSpPr>
        <p:spPr>
          <a:xfrm>
            <a:off x="1233872" y="49208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I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the database is used </a:t>
            </a:r>
            <a:r>
              <a:rPr lang="en-I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for reading than writing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345</Words>
  <Application>Microsoft Office PowerPoint</Application>
  <PresentationFormat>Custom</PresentationFormat>
  <Paragraphs>75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Slab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JENIL KOTHIYA</cp:lastModifiedBy>
  <cp:revision>14</cp:revision>
  <dcterms:created xsi:type="dcterms:W3CDTF">2025-08-17T12:38:24Z</dcterms:created>
  <dcterms:modified xsi:type="dcterms:W3CDTF">2025-08-19T08:24:10Z</dcterms:modified>
</cp:coreProperties>
</file>